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257" r:id="rId5"/>
    <p:sldId id="301" r:id="rId6"/>
    <p:sldId id="278" r:id="rId7"/>
    <p:sldId id="368" r:id="rId8"/>
    <p:sldId id="281" r:id="rId9"/>
    <p:sldId id="282" r:id="rId10"/>
    <p:sldId id="367" r:id="rId11"/>
    <p:sldId id="300" r:id="rId12"/>
    <p:sldId id="302" r:id="rId13"/>
    <p:sldId id="347" r:id="rId14"/>
    <p:sldId id="351" r:id="rId15"/>
    <p:sldId id="286" r:id="rId16"/>
    <p:sldId id="365" r:id="rId17"/>
    <p:sldId id="328" r:id="rId18"/>
  </p:sldIdLst>
  <p:sldSz cx="12192000" cy="6858000"/>
  <p:notesSz cx="6805613" cy="99441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2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37" autoAdjust="0"/>
  </p:normalViewPr>
  <p:slideViewPr>
    <p:cSldViewPr snapToGrid="0" snapToObjects="1">
      <p:cViewPr varScale="1">
        <p:scale>
          <a:sx n="66" d="100"/>
          <a:sy n="66" d="100"/>
        </p:scale>
        <p:origin x="644" y="40"/>
      </p:cViewPr>
      <p:guideLst/>
    </p:cSldViewPr>
  </p:slideViewPr>
  <p:notesTextViewPr>
    <p:cViewPr>
      <p:scale>
        <a:sx n="3" d="2"/>
        <a:sy n="3" d="2"/>
      </p:scale>
      <p:origin x="0" y="0"/>
    </p:cViewPr>
  </p:notesTextViewPr>
  <p:sorterViewPr>
    <p:cViewPr>
      <p:scale>
        <a:sx n="100" d="100"/>
        <a:sy n="100" d="100"/>
      </p:scale>
      <p:origin x="0" y="-128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2371EE45-C52E-49B9-A5D3-9D05B5646710}" type="datetimeFigureOut">
              <a:rPr lang="nb-NO" smtClean="0"/>
              <a:t>18.12.2019</a:t>
            </a:fld>
            <a:endParaRPr lang="nb-NO"/>
          </a:p>
        </p:txBody>
      </p:sp>
      <p:sp>
        <p:nvSpPr>
          <p:cNvPr id="4" name="Footer Placeholder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nb-NO"/>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12535A25-231D-45D5-ADC6-55F389F0BF72}" type="slidenum">
              <a:rPr lang="nb-NO" smtClean="0"/>
              <a:t>‹#›</a:t>
            </a:fld>
            <a:endParaRPr lang="nb-NO"/>
          </a:p>
        </p:txBody>
      </p:sp>
    </p:spTree>
    <p:extLst>
      <p:ext uri="{BB962C8B-B14F-4D97-AF65-F5344CB8AC3E}">
        <p14:creationId xmlns:p14="http://schemas.microsoft.com/office/powerpoint/2010/main" val="2690647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3F0ACA-1CEB-4755-A355-414B69F62A48}"/>
              </a:ext>
            </a:extLst>
          </p:cNvPr>
          <p:cNvSpPr>
            <a:spLocks noGrp="1"/>
          </p:cNvSpPr>
          <p:nvPr>
            <p:ph type="hdr" sz="quarter"/>
          </p:nvPr>
        </p:nvSpPr>
        <p:spPr>
          <a:xfrm>
            <a:off x="0" y="0"/>
            <a:ext cx="2949099" cy="498932"/>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99F9FCE-5C9A-4796-B566-A09ABFA8565C}"/>
              </a:ext>
            </a:extLst>
          </p:cNvPr>
          <p:cNvSpPr>
            <a:spLocks noGrp="1"/>
          </p:cNvSpPr>
          <p:nvPr>
            <p:ph type="dt" idx="1"/>
          </p:nvPr>
        </p:nvSpPr>
        <p:spPr>
          <a:xfrm>
            <a:off x="3854939" y="0"/>
            <a:ext cx="2949099" cy="498932"/>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E0B1AE3F-22DE-474C-9688-27116B838A9E}" type="datetimeFigureOut">
              <a:rPr lang="en-US"/>
              <a:pPr>
                <a:defRPr/>
              </a:pPr>
              <a:t>12/18/2019</a:t>
            </a:fld>
            <a:endParaRPr lang="en-US"/>
          </a:p>
        </p:txBody>
      </p:sp>
      <p:sp>
        <p:nvSpPr>
          <p:cNvPr id="4" name="Slide Image Placeholder 3">
            <a:extLst>
              <a:ext uri="{FF2B5EF4-FFF2-40B4-BE49-F238E27FC236}">
                <a16:creationId xmlns:a16="http://schemas.microsoft.com/office/drawing/2014/main" id="{C93305BB-1865-41B3-AC15-2419AF7797EB}"/>
              </a:ext>
            </a:extLst>
          </p:cNvPr>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13A1CD9-097F-49E8-9E79-51DF708ABBD0}"/>
              </a:ext>
            </a:extLst>
          </p:cNvPr>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3B34CFF-99AC-47FB-BCD0-610FD9F205B1}"/>
              </a:ext>
            </a:extLst>
          </p:cNvPr>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11F75571-67F9-4C14-9994-879F21F758FC}"/>
              </a:ext>
            </a:extLst>
          </p:cNvPr>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68BE15D6-E696-4A18-8F55-4B31D0625854}" type="slidenum">
              <a:rPr lang="en-US"/>
              <a:pPr>
                <a:defRPr/>
              </a:pPr>
              <a:t>‹#›</a:t>
            </a:fld>
            <a:endParaRPr lang="en-US"/>
          </a:p>
        </p:txBody>
      </p:sp>
    </p:spTree>
    <p:extLst>
      <p:ext uri="{BB962C8B-B14F-4D97-AF65-F5344CB8AC3E}">
        <p14:creationId xmlns:p14="http://schemas.microsoft.com/office/powerpoint/2010/main" val="3817751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22D08D0B-0143-4A17-BB24-C3D8E54946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FD219AD0-EE71-49C5-A578-51B2398C8D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b-NO" altLang="nb-NO"/>
          </a:p>
        </p:txBody>
      </p:sp>
      <p:sp>
        <p:nvSpPr>
          <p:cNvPr id="5124" name="Slide Number Placeholder 3">
            <a:extLst>
              <a:ext uri="{FF2B5EF4-FFF2-40B4-BE49-F238E27FC236}">
                <a16:creationId xmlns:a16="http://schemas.microsoft.com/office/drawing/2014/main" id="{D2E53E1C-C4E7-4A4D-9B92-9D5015A1D1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701081D-00EC-4E35-B248-19E018113B25}" type="slidenum">
              <a:rPr lang="en-US" altLang="nb-NO" smtClean="0"/>
              <a:pPr fontAlgn="base">
                <a:spcBef>
                  <a:spcPct val="0"/>
                </a:spcBef>
                <a:spcAft>
                  <a:spcPct val="0"/>
                </a:spcAft>
              </a:pPr>
              <a:t>1</a:t>
            </a:fld>
            <a:endParaRPr lang="en-US" altLang="nb-NO"/>
          </a:p>
        </p:txBody>
      </p:sp>
    </p:spTree>
    <p:extLst>
      <p:ext uri="{BB962C8B-B14F-4D97-AF65-F5344CB8AC3E}">
        <p14:creationId xmlns:p14="http://schemas.microsoft.com/office/powerpoint/2010/main" val="1860716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1" dirty="0"/>
              <a:t>Definition is opened</a:t>
            </a:r>
          </a:p>
          <a:p>
            <a:endParaRPr lang="nb-NO" dirty="0"/>
          </a:p>
        </p:txBody>
      </p:sp>
      <p:sp>
        <p:nvSpPr>
          <p:cNvPr id="4" name="Slide Number Placeholder 3"/>
          <p:cNvSpPr>
            <a:spLocks noGrp="1"/>
          </p:cNvSpPr>
          <p:nvPr>
            <p:ph type="sldNum" sz="quarter" idx="10"/>
          </p:nvPr>
        </p:nvSpPr>
        <p:spPr/>
        <p:txBody>
          <a:bodyPr/>
          <a:lstStyle/>
          <a:p>
            <a:pPr>
              <a:defRPr/>
            </a:pPr>
            <a:fld id="{68BE15D6-E696-4A18-8F55-4B31D0625854}" type="slidenum">
              <a:rPr lang="en-US" smtClean="0"/>
              <a:pPr>
                <a:defRPr/>
              </a:pPr>
              <a:t>3</a:t>
            </a:fld>
            <a:endParaRPr lang="en-US"/>
          </a:p>
        </p:txBody>
      </p:sp>
    </p:spTree>
    <p:extLst>
      <p:ext uri="{BB962C8B-B14F-4D97-AF65-F5344CB8AC3E}">
        <p14:creationId xmlns:p14="http://schemas.microsoft.com/office/powerpoint/2010/main" val="1186109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5D1E66-0445-497F-8507-6333F375A7A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EC3D1B7-A794-4B3D-BF6A-63EF7C05637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769658-BE5D-4E28-8179-714A507F5927}"/>
              </a:ext>
            </a:extLst>
          </p:cNvPr>
          <p:cNvSpPr>
            <a:spLocks noGrp="1"/>
          </p:cNvSpPr>
          <p:nvPr>
            <p:ph type="sldNum" sz="quarter" idx="12"/>
          </p:nvPr>
        </p:nvSpPr>
        <p:spPr/>
        <p:txBody>
          <a:bodyPr/>
          <a:lstStyle>
            <a:lvl1pPr>
              <a:defRPr/>
            </a:lvl1pPr>
          </a:lstStyle>
          <a:p>
            <a:pPr>
              <a:defRPr/>
            </a:pPr>
            <a:fld id="{0335B7E4-FDFA-4458-AB71-5AF8796DF575}" type="slidenum">
              <a:rPr lang="en-US"/>
              <a:pPr>
                <a:defRPr/>
              </a:pPr>
              <a:t>‹#›</a:t>
            </a:fld>
            <a:endParaRPr lang="en-US"/>
          </a:p>
        </p:txBody>
      </p:sp>
    </p:spTree>
    <p:extLst>
      <p:ext uri="{BB962C8B-B14F-4D97-AF65-F5344CB8AC3E}">
        <p14:creationId xmlns:p14="http://schemas.microsoft.com/office/powerpoint/2010/main" val="408267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ack ">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B9A4737E-08B0-4589-BECD-A4C4C8127D3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10775" y="6162675"/>
            <a:ext cx="20986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1"/>
            <a:ext cx="12192000" cy="950025"/>
          </a:xfrm>
          <a:solidFill>
            <a:srgbClr val="F52300"/>
          </a:solidFill>
        </p:spPr>
        <p:txBody>
          <a:bodyPr/>
          <a:lstStyle>
            <a:lvl1pPr>
              <a:defRPr b="1" i="1" baseline="0">
                <a:solidFill>
                  <a:schemeClr val="bg1"/>
                </a:solidFill>
                <a:latin typeface="Open Sans Extrabold" charset="0"/>
                <a:ea typeface="Open Sans Extrabold" charset="0"/>
                <a:cs typeface="Open Sans Extrabol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398113"/>
            <a:ext cx="10515600" cy="501939"/>
          </a:xfrm>
        </p:spPr>
        <p:txBody>
          <a:bodyPr/>
          <a:lstStyle>
            <a:lvl1pPr marL="228600" marR="0" indent="-228600" algn="l" defTabSz="914400" rtl="0" eaLnBrk="1" fontAlgn="auto" latinLnBrk="0" hangingPunct="1">
              <a:lnSpc>
                <a:spcPct val="90000"/>
              </a:lnSpc>
              <a:spcBef>
                <a:spcPts val="1000"/>
              </a:spcBef>
              <a:spcAft>
                <a:spcPts val="0"/>
              </a:spcAft>
              <a:buClrTx/>
              <a:buSzTx/>
              <a:buFont typeface="Arial"/>
              <a:buNone/>
              <a:tabLst/>
              <a:defRPr b="1" i="0">
                <a:latin typeface="Open Sans" charset="0"/>
                <a:ea typeface="Open Sans" charset="0"/>
                <a:cs typeface="Open Sans" charset="0"/>
              </a:defRPr>
            </a:lvl1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22681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D269826-24B5-4E2E-8221-C13330A64FB9}"/>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b-NO"/>
              <a:t>Click to edit Master title style</a:t>
            </a:r>
          </a:p>
        </p:txBody>
      </p:sp>
      <p:sp>
        <p:nvSpPr>
          <p:cNvPr id="1027" name="Text Placeholder 2">
            <a:extLst>
              <a:ext uri="{FF2B5EF4-FFF2-40B4-BE49-F238E27FC236}">
                <a16:creationId xmlns:a16="http://schemas.microsoft.com/office/drawing/2014/main" id="{F5BB19BB-9032-4360-886E-1D078B1F7CEF}"/>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b-NO"/>
              <a:t>Click to edit Master text styles</a:t>
            </a:r>
          </a:p>
          <a:p>
            <a:pPr lvl="1"/>
            <a:r>
              <a:rPr lang="en-US" altLang="nb-NO"/>
              <a:t>Second level</a:t>
            </a:r>
          </a:p>
          <a:p>
            <a:pPr lvl="2"/>
            <a:r>
              <a:rPr lang="en-US" altLang="nb-NO"/>
              <a:t>Third level</a:t>
            </a:r>
          </a:p>
          <a:p>
            <a:pPr lvl="3"/>
            <a:r>
              <a:rPr lang="en-US" altLang="nb-NO"/>
              <a:t>Fourth level</a:t>
            </a:r>
          </a:p>
          <a:p>
            <a:pPr lvl="4"/>
            <a:r>
              <a:rPr lang="en-US" altLang="nb-NO"/>
              <a:t>Fifth level</a:t>
            </a:r>
          </a:p>
        </p:txBody>
      </p:sp>
      <p:sp>
        <p:nvSpPr>
          <p:cNvPr id="4" name="Date Placeholder 3">
            <a:extLst>
              <a:ext uri="{FF2B5EF4-FFF2-40B4-BE49-F238E27FC236}">
                <a16:creationId xmlns:a16="http://schemas.microsoft.com/office/drawing/2014/main" id="{9826FDDF-C26F-48DE-9B29-31017409BF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D4DF6E20-B48D-4B4A-8636-4C73409379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DBE30C-E93A-45B7-A066-27BD8EAB00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706BB14A-A7AB-4198-A9E4-9FFC22653B1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disabilityinclusion.msf.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disabilityinclusion.msf.org/" TargetMode="External"/><Relationship Id="rId2" Type="http://schemas.openxmlformats.org/officeDocument/2006/relationships/hyperlink" Target="mailto:patrice.vastel@oslo.msf.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hlf.no/horsel/yrkesaktiv-og-horselshemm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msf-transformation.org/" TargetMode="External"/><Relationship Id="rId2" Type="http://schemas.openxmlformats.org/officeDocument/2006/relationships/hyperlink" Target="http://disabilityinclusion.msf.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youtu.be/i4VerdEEOL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AC4B1179-CEA1-4398-8A72-70DCFA26638A}"/>
              </a:ext>
            </a:extLst>
          </p:cNvPr>
          <p:cNvSpPr>
            <a:spLocks noGrp="1"/>
          </p:cNvSpPr>
          <p:nvPr>
            <p:ph type="ctrTitle"/>
          </p:nvPr>
        </p:nvSpPr>
        <p:spPr>
          <a:xfrm>
            <a:off x="0" y="0"/>
            <a:ext cx="12192000" cy="1292225"/>
          </a:xfrm>
          <a:solidFill>
            <a:srgbClr val="ED0000"/>
          </a:solidFill>
        </p:spPr>
        <p:txBody>
          <a:bodyPr anchor="ctr"/>
          <a:lstStyle/>
          <a:p>
            <a:pPr algn="l" eaLnBrk="1" hangingPunct="1"/>
            <a:r>
              <a:rPr lang="en-US" altLang="nb-NO" sz="4000" b="1">
                <a:solidFill>
                  <a:schemeClr val="bg1"/>
                </a:solidFill>
                <a:latin typeface="Stone Sans II ITC Std Bk"/>
                <a:ea typeface="Stone Sans II ITC Std Bk"/>
                <a:cs typeface="Stone Sans II ITC Std Bk"/>
              </a:rPr>
              <a:t>	</a:t>
            </a:r>
          </a:p>
        </p:txBody>
      </p:sp>
      <p:sp>
        <p:nvSpPr>
          <p:cNvPr id="4099" name="Rectangle 2">
            <a:extLst>
              <a:ext uri="{FF2B5EF4-FFF2-40B4-BE49-F238E27FC236}">
                <a16:creationId xmlns:a16="http://schemas.microsoft.com/office/drawing/2014/main" id="{1BC96852-EEE7-4330-B518-D31673BED2C8}"/>
              </a:ext>
            </a:extLst>
          </p:cNvPr>
          <p:cNvSpPr>
            <a:spLocks noChangeArrowheads="1"/>
          </p:cNvSpPr>
          <p:nvPr/>
        </p:nvSpPr>
        <p:spPr bwMode="auto">
          <a:xfrm>
            <a:off x="1019175" y="1132092"/>
            <a:ext cx="10507663" cy="3924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50000"/>
              </a:lnSpc>
              <a:spcBef>
                <a:spcPct val="0"/>
              </a:spcBef>
              <a:buFontTx/>
              <a:buNone/>
            </a:pPr>
            <a:r>
              <a:rPr lang="en-US" altLang="nb-NO" sz="3200" b="1" dirty="0"/>
              <a:t>Inclusion of Persons with Disabilities in MSF</a:t>
            </a:r>
          </a:p>
          <a:p>
            <a:pPr algn="ctr" eaLnBrk="1" hangingPunct="1">
              <a:lnSpc>
                <a:spcPct val="150000"/>
              </a:lnSpc>
              <a:spcBef>
                <a:spcPct val="0"/>
              </a:spcBef>
              <a:buFontTx/>
              <a:buNone/>
            </a:pPr>
            <a:r>
              <a:rPr lang="en-US" altLang="nb-NO" sz="3200" b="1" dirty="0" smtClean="0"/>
              <a:t>Kit for </a:t>
            </a:r>
            <a:r>
              <a:rPr lang="en-US" altLang="nb-NO" sz="3200" b="1" dirty="0"/>
              <a:t>a</a:t>
            </a:r>
            <a:r>
              <a:rPr lang="en-US" altLang="nb-NO" sz="3200" b="1" dirty="0" smtClean="0"/>
              <a:t>wareness raising</a:t>
            </a:r>
            <a:endParaRPr lang="en-US" altLang="nb-NO" sz="3200" b="1" dirty="0"/>
          </a:p>
          <a:p>
            <a:pPr algn="ctr" eaLnBrk="1" hangingPunct="1">
              <a:lnSpc>
                <a:spcPct val="150000"/>
              </a:lnSpc>
              <a:spcBef>
                <a:spcPct val="0"/>
              </a:spcBef>
              <a:buFontTx/>
              <a:buNone/>
            </a:pPr>
            <a:r>
              <a:rPr lang="en-US" altLang="nb-NO" sz="1800" b="1" i="1" dirty="0">
                <a:latin typeface="Open Sans"/>
                <a:ea typeface="Open Sans"/>
                <a:cs typeface="Open Sans"/>
              </a:rPr>
              <a:t>Organized by:</a:t>
            </a:r>
          </a:p>
          <a:p>
            <a:pPr algn="ctr" eaLnBrk="1" hangingPunct="1">
              <a:lnSpc>
                <a:spcPct val="150000"/>
              </a:lnSpc>
              <a:spcBef>
                <a:spcPct val="0"/>
              </a:spcBef>
              <a:buFontTx/>
              <a:buNone/>
            </a:pPr>
            <a:r>
              <a:rPr lang="en-US" altLang="nb-NO" sz="1800" b="1" i="1" dirty="0">
                <a:latin typeface="Open Sans"/>
                <a:ea typeface="Open Sans"/>
                <a:cs typeface="Open Sans"/>
              </a:rPr>
              <a:t>The TIC project on Inclusion of Persons with Disabilities in MSF</a:t>
            </a:r>
          </a:p>
          <a:p>
            <a:pPr algn="ctr" eaLnBrk="1" hangingPunct="1">
              <a:lnSpc>
                <a:spcPct val="150000"/>
              </a:lnSpc>
              <a:spcBef>
                <a:spcPct val="0"/>
              </a:spcBef>
              <a:buFontTx/>
              <a:buNone/>
            </a:pPr>
            <a:endParaRPr lang="nb-NO" altLang="nb-NO" sz="1800" b="1" i="1" dirty="0">
              <a:latin typeface="Open Sans"/>
              <a:ea typeface="Open Sans"/>
              <a:cs typeface="Open Sans"/>
            </a:endParaRPr>
          </a:p>
          <a:p>
            <a:pPr eaLnBrk="1" hangingPunct="1">
              <a:lnSpc>
                <a:spcPct val="150000"/>
              </a:lnSpc>
              <a:spcBef>
                <a:spcPct val="0"/>
              </a:spcBef>
              <a:buFontTx/>
              <a:buNone/>
            </a:pPr>
            <a:endParaRPr lang="nb-NO" altLang="nb-NO" sz="2000" dirty="0">
              <a:solidFill>
                <a:schemeClr val="bg2">
                  <a:lumMod val="25000"/>
                </a:schemeClr>
              </a:solidFill>
              <a:latin typeface="Open Sans"/>
              <a:ea typeface="Open Sans"/>
              <a:cs typeface="Open Sans"/>
            </a:endParaRPr>
          </a:p>
          <a:p>
            <a:pPr eaLnBrk="1" hangingPunct="1">
              <a:lnSpc>
                <a:spcPct val="150000"/>
              </a:lnSpc>
              <a:spcBef>
                <a:spcPct val="0"/>
              </a:spcBef>
              <a:buFontTx/>
              <a:buNone/>
            </a:pPr>
            <a:r>
              <a:rPr lang="nb-NO" altLang="nb-NO" sz="2000" u="sng" dirty="0">
                <a:solidFill>
                  <a:schemeClr val="bg2">
                    <a:lumMod val="25000"/>
                  </a:schemeClr>
                </a:solidFill>
                <a:latin typeface="Open Sans"/>
                <a:ea typeface="Open Sans"/>
                <a:cs typeface="Open Sans"/>
              </a:rPr>
              <a:t>Contact: patrice.vastel@oslo.msf.org</a:t>
            </a:r>
            <a:r>
              <a:rPr lang="nb-NO" altLang="nb-NO" dirty="0">
                <a:latin typeface="Open Sans"/>
                <a:ea typeface="Open Sans"/>
                <a:cs typeface="Open Sans"/>
              </a:rPr>
              <a:t>			August 2018</a:t>
            </a:r>
            <a:endParaRPr lang="nb-NO" altLang="nb-NO" sz="1800" dirty="0">
              <a:latin typeface="Open Sans"/>
              <a:ea typeface="Open Sans"/>
              <a:cs typeface="Open Sans"/>
            </a:endParaRPr>
          </a:p>
        </p:txBody>
      </p:sp>
      <p:pic>
        <p:nvPicPr>
          <p:cNvPr id="4100" name="Picture 4">
            <a:extLst>
              <a:ext uri="{FF2B5EF4-FFF2-40B4-BE49-F238E27FC236}">
                <a16:creationId xmlns:a16="http://schemas.microsoft.com/office/drawing/2014/main" id="{539FBA2D-FF2A-4628-9D62-FAAA4CEE61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94913" y="6091238"/>
            <a:ext cx="180975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Questions and </a:t>
            </a:r>
            <a:r>
              <a:rPr lang="nb-NO" dirty="0" err="1"/>
              <a:t>discussion</a:t>
            </a:r>
            <a:endParaRPr lang="nb-NO" dirty="0"/>
          </a:p>
        </p:txBody>
      </p:sp>
      <p:sp>
        <p:nvSpPr>
          <p:cNvPr id="3" name="Content Placeholder 2"/>
          <p:cNvSpPr>
            <a:spLocks noGrp="1"/>
          </p:cNvSpPr>
          <p:nvPr>
            <p:ph idx="1"/>
          </p:nvPr>
        </p:nvSpPr>
        <p:spPr>
          <a:xfrm>
            <a:off x="518160" y="1071002"/>
            <a:ext cx="11039856" cy="5276531"/>
          </a:xfrm>
        </p:spPr>
        <p:txBody>
          <a:bodyPr/>
          <a:lstStyle/>
          <a:p>
            <a:pPr marL="571500" indent="-571500">
              <a:buFontTx/>
              <a:buChar char="-"/>
            </a:pPr>
            <a:r>
              <a:rPr lang="en-US" sz="3600" b="0" i="1" dirty="0"/>
              <a:t>What arguments are often raised against efforts to be more inclusive?</a:t>
            </a:r>
          </a:p>
          <a:p>
            <a:pPr marL="571500" indent="-571500">
              <a:buFontTx/>
              <a:buChar char="-"/>
            </a:pPr>
            <a:r>
              <a:rPr lang="en-US" sz="3600" b="0" i="1" dirty="0"/>
              <a:t>What are the counter-arguments and what do you think?</a:t>
            </a:r>
          </a:p>
          <a:p>
            <a:pPr marL="571500" indent="-571500">
              <a:buFontTx/>
              <a:buChar char="-"/>
            </a:pPr>
            <a:r>
              <a:rPr lang="nb-NO" sz="3600" b="0" i="1" dirty="0" err="1"/>
              <a:t>What</a:t>
            </a:r>
            <a:r>
              <a:rPr lang="nb-NO" sz="3600" b="0" i="1" dirty="0"/>
              <a:t> </a:t>
            </a:r>
            <a:r>
              <a:rPr lang="nb-NO" sz="3600" b="0" i="1" dirty="0" err="1"/>
              <a:t>can</a:t>
            </a:r>
            <a:r>
              <a:rPr lang="nb-NO" sz="3600" b="0" i="1" dirty="0"/>
              <a:t> be done?</a:t>
            </a:r>
          </a:p>
          <a:p>
            <a:pPr marL="571500" indent="-571500">
              <a:buFontTx/>
              <a:buChar char="-"/>
            </a:pPr>
            <a:r>
              <a:rPr lang="nb-NO" sz="3600" b="0" i="1" dirty="0" err="1"/>
              <a:t>What</a:t>
            </a:r>
            <a:r>
              <a:rPr lang="nb-NO" sz="3600" b="0" i="1" dirty="0"/>
              <a:t> </a:t>
            </a:r>
            <a:r>
              <a:rPr lang="nb-NO" sz="3600" b="0" i="1" dirty="0" err="1"/>
              <a:t>will</a:t>
            </a:r>
            <a:r>
              <a:rPr lang="nb-NO" sz="3600" b="0" i="1" dirty="0"/>
              <a:t> </a:t>
            </a:r>
            <a:r>
              <a:rPr lang="nb-NO" sz="3600" b="0" i="1" dirty="0" err="1"/>
              <a:t>you</a:t>
            </a:r>
            <a:r>
              <a:rPr lang="nb-NO" sz="3600" b="0" i="1" dirty="0"/>
              <a:t> do </a:t>
            </a:r>
            <a:r>
              <a:rPr lang="nb-NO" sz="3600" b="0" i="1" dirty="0" err="1"/>
              <a:t>practically</a:t>
            </a:r>
            <a:r>
              <a:rPr lang="nb-NO" sz="3600" b="0" i="1" dirty="0"/>
              <a:t>?</a:t>
            </a:r>
          </a:p>
          <a:p>
            <a:pPr marL="571500" indent="-571500">
              <a:buFontTx/>
              <a:buChar char="-"/>
            </a:pPr>
            <a:r>
              <a:rPr lang="nb-NO" sz="3600" b="0" i="1" dirty="0"/>
              <a:t>Send </a:t>
            </a:r>
            <a:r>
              <a:rPr lang="nb-NO" sz="3600" b="0" i="1" dirty="0" err="1"/>
              <a:t>us</a:t>
            </a:r>
            <a:r>
              <a:rPr lang="nb-NO" sz="3600" b="0" i="1" dirty="0"/>
              <a:t> </a:t>
            </a:r>
            <a:r>
              <a:rPr lang="nb-NO" sz="3600" b="0" i="1" dirty="0" err="1"/>
              <a:t>comments</a:t>
            </a:r>
            <a:r>
              <a:rPr lang="nb-NO" sz="3600" b="0" i="1" dirty="0"/>
              <a:t>, </a:t>
            </a:r>
            <a:r>
              <a:rPr lang="nb-NO" sz="3600" b="0" i="1" dirty="0" err="1"/>
              <a:t>ideas</a:t>
            </a:r>
            <a:r>
              <a:rPr lang="nb-NO" sz="3600" b="0" i="1" dirty="0"/>
              <a:t>, feedbacks </a:t>
            </a:r>
            <a:r>
              <a:rPr lang="nb-NO" sz="3600" b="0" i="1" dirty="0" err="1"/>
              <a:t>on</a:t>
            </a:r>
            <a:r>
              <a:rPr lang="nb-NO" sz="3600" b="0" i="1" dirty="0"/>
              <a:t> </a:t>
            </a:r>
            <a:r>
              <a:rPr lang="nb-NO" sz="3600" b="0" i="1" dirty="0" err="1"/>
              <a:t>this</a:t>
            </a:r>
            <a:r>
              <a:rPr lang="nb-NO" sz="3600" b="0" i="1" dirty="0"/>
              <a:t> </a:t>
            </a:r>
            <a:r>
              <a:rPr lang="nb-NO" sz="3600" b="0" i="1" dirty="0" err="1"/>
              <a:t>kit</a:t>
            </a:r>
            <a:endParaRPr lang="nb-NO" sz="3600" b="0" i="1" dirty="0"/>
          </a:p>
          <a:p>
            <a:endParaRPr lang="nb-NO" dirty="0"/>
          </a:p>
          <a:p>
            <a:r>
              <a:rPr lang="nb-NO" dirty="0" err="1"/>
              <a:t>You</a:t>
            </a:r>
            <a:r>
              <a:rPr lang="nb-NO" dirty="0"/>
              <a:t> </a:t>
            </a:r>
            <a:r>
              <a:rPr lang="nb-NO" dirty="0" err="1"/>
              <a:t>want</a:t>
            </a:r>
            <a:r>
              <a:rPr lang="nb-NO" dirty="0"/>
              <a:t> to </a:t>
            </a:r>
            <a:r>
              <a:rPr lang="nb-NO" dirty="0" err="1"/>
              <a:t>know</a:t>
            </a:r>
            <a:r>
              <a:rPr lang="nb-NO" dirty="0"/>
              <a:t> more : </a:t>
            </a:r>
            <a:r>
              <a:rPr lang="en-US" dirty="0"/>
              <a:t> </a:t>
            </a:r>
            <a:r>
              <a:rPr lang="en-US" dirty="0">
                <a:hlinkClick r:id="rId2"/>
              </a:rPr>
              <a:t>http://disabilityinclusion.msf.org</a:t>
            </a:r>
            <a:endParaRPr lang="nb-NO" dirty="0"/>
          </a:p>
          <a:p>
            <a:endParaRPr lang="nb-NO" dirty="0"/>
          </a:p>
        </p:txBody>
      </p:sp>
    </p:spTree>
    <p:extLst>
      <p:ext uri="{BB962C8B-B14F-4D97-AF65-F5344CB8AC3E}">
        <p14:creationId xmlns:p14="http://schemas.microsoft.com/office/powerpoint/2010/main" val="70881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nb-NO"/>
          </a:p>
        </p:txBody>
      </p:sp>
      <p:sp>
        <p:nvSpPr>
          <p:cNvPr id="3" name="Content Placeholder 2"/>
          <p:cNvSpPr>
            <a:spLocks noGrp="1"/>
          </p:cNvSpPr>
          <p:nvPr>
            <p:ph idx="1"/>
          </p:nvPr>
        </p:nvSpPr>
        <p:spPr/>
        <p:txBody>
          <a:bodyPr/>
          <a:lstStyle/>
          <a:p>
            <a:endParaRPr lang="nb-NO"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26" y="-1535723"/>
            <a:ext cx="11870482" cy="913114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1907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C1223-B20C-4D10-97B7-FD66377A75E2}"/>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A9AB743D-2764-4DEA-9F05-EAA9BAEC7DBA}"/>
              </a:ext>
            </a:extLst>
          </p:cNvPr>
          <p:cNvSpPr>
            <a:spLocks noGrp="1"/>
          </p:cNvSpPr>
          <p:nvPr>
            <p:ph idx="1"/>
          </p:nvPr>
        </p:nvSpPr>
        <p:spPr>
          <a:xfrm>
            <a:off x="838199" y="1357773"/>
            <a:ext cx="11143129" cy="5262483"/>
          </a:xfrm>
        </p:spPr>
        <p:txBody>
          <a:bodyPr/>
          <a:lstStyle/>
          <a:p>
            <a:r>
              <a:rPr lang="en-US" b="0" dirty="0"/>
              <a:t>Thanks</a:t>
            </a:r>
          </a:p>
          <a:p>
            <a:endParaRPr lang="en-US" b="0" dirty="0"/>
          </a:p>
          <a:p>
            <a:endParaRPr lang="en-US" dirty="0"/>
          </a:p>
          <a:p>
            <a:pPr marL="0" indent="0"/>
            <a:r>
              <a:rPr lang="en-US" sz="2400" dirty="0"/>
              <a:t>Inputs, Questions, Comments	</a:t>
            </a:r>
            <a:r>
              <a:rPr lang="nb-NO" sz="2400" dirty="0"/>
              <a:t>                    </a:t>
            </a:r>
            <a:r>
              <a:rPr lang="nb-NO" sz="2400" dirty="0" smtClean="0"/>
              <a:t>Portal</a:t>
            </a:r>
            <a:endParaRPr lang="en-US" sz="2400" dirty="0" smtClean="0"/>
          </a:p>
          <a:p>
            <a:pPr marL="0" indent="0"/>
            <a:r>
              <a:rPr lang="en-US" sz="2400" dirty="0" smtClean="0">
                <a:hlinkClick r:id="rId2"/>
              </a:rPr>
              <a:t>patrice.vastel@oslo.msf.org</a:t>
            </a:r>
            <a:r>
              <a:rPr lang="en-US" sz="2400" dirty="0" smtClean="0"/>
              <a:t>                   </a:t>
            </a:r>
            <a:r>
              <a:rPr lang="en-US" sz="2400" dirty="0" smtClean="0">
                <a:hlinkClick r:id="rId3"/>
              </a:rPr>
              <a:t>http://disabilityinclusion.msf.org</a:t>
            </a:r>
            <a:endParaRPr lang="nb-NO" sz="2400" dirty="0" smtClean="0"/>
          </a:p>
          <a:p>
            <a:pPr marL="0" indent="0"/>
            <a:endParaRPr lang="en-US" dirty="0"/>
          </a:p>
        </p:txBody>
      </p:sp>
    </p:spTree>
    <p:extLst>
      <p:ext uri="{BB962C8B-B14F-4D97-AF65-F5344CB8AC3E}">
        <p14:creationId xmlns:p14="http://schemas.microsoft.com/office/powerpoint/2010/main" val="1800696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Tips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449" y="1369768"/>
            <a:ext cx="11927390" cy="4308656"/>
          </a:xfrm>
        </p:spPr>
      </p:pic>
      <p:sp>
        <p:nvSpPr>
          <p:cNvPr id="5" name="TextBox 4"/>
          <p:cNvSpPr txBox="1"/>
          <p:nvPr/>
        </p:nvSpPr>
        <p:spPr>
          <a:xfrm>
            <a:off x="1371600" y="6036826"/>
            <a:ext cx="5404104" cy="369332"/>
          </a:xfrm>
          <a:prstGeom prst="rect">
            <a:avLst/>
          </a:prstGeom>
          <a:noFill/>
        </p:spPr>
        <p:txBody>
          <a:bodyPr wrap="square" rtlCol="0">
            <a:spAutoFit/>
          </a:bodyPr>
          <a:lstStyle/>
          <a:p>
            <a:r>
              <a:rPr lang="nb-NO" dirty="0"/>
              <a:t>Source: «Count me in», Light for the world, p.35 </a:t>
            </a:r>
          </a:p>
        </p:txBody>
      </p:sp>
    </p:spTree>
    <p:extLst>
      <p:ext uri="{BB962C8B-B14F-4D97-AF65-F5344CB8AC3E}">
        <p14:creationId xmlns:p14="http://schemas.microsoft.com/office/powerpoint/2010/main" val="1389201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Tips</a:t>
            </a:r>
          </a:p>
        </p:txBody>
      </p:sp>
      <p:sp>
        <p:nvSpPr>
          <p:cNvPr id="3" name="Content Placeholder 2"/>
          <p:cNvSpPr>
            <a:spLocks noGrp="1"/>
          </p:cNvSpPr>
          <p:nvPr>
            <p:ph idx="1"/>
          </p:nvPr>
        </p:nvSpPr>
        <p:spPr>
          <a:xfrm>
            <a:off x="838200" y="1078043"/>
            <a:ext cx="10515600" cy="5606222"/>
          </a:xfrm>
        </p:spPr>
        <p:txBody>
          <a:bodyPr/>
          <a:lstStyle/>
          <a:p>
            <a:r>
              <a:rPr lang="en-US" sz="2000" dirty="0">
                <a:solidFill>
                  <a:srgbClr val="F52300"/>
                </a:solidFill>
              </a:rPr>
              <a:t>Colleague with hearing impairment - What can you do as a colleague? </a:t>
            </a:r>
          </a:p>
          <a:p>
            <a:endParaRPr lang="en-US" sz="2000" dirty="0">
              <a:solidFill>
                <a:srgbClr val="F52300"/>
              </a:solidFill>
            </a:endParaRPr>
          </a:p>
          <a:p>
            <a:pPr marL="342900" indent="-342900">
              <a:buFont typeface="Wingdings" panose="05000000000000000000" pitchFamily="2" charset="2"/>
              <a:buChar char="ü"/>
            </a:pPr>
            <a:r>
              <a:rPr lang="en-US" sz="2000" dirty="0"/>
              <a:t>Catch your colleague's attention before speaking</a:t>
            </a:r>
          </a:p>
          <a:p>
            <a:pPr marL="342900" indent="-342900">
              <a:buFont typeface="Wingdings" panose="05000000000000000000" pitchFamily="2" charset="2"/>
              <a:buChar char="ü"/>
            </a:pPr>
            <a:r>
              <a:rPr lang="en-US" sz="2000" dirty="0"/>
              <a:t>Watch your colleague when you speak. Do not stand with your back to him or talk from another room</a:t>
            </a:r>
          </a:p>
          <a:p>
            <a:pPr marL="342900" indent="-342900">
              <a:buFont typeface="Wingdings" panose="05000000000000000000" pitchFamily="2" charset="2"/>
              <a:buChar char="ü"/>
            </a:pPr>
            <a:r>
              <a:rPr lang="en-US" sz="2000" dirty="0"/>
              <a:t>Speak clearly and not too fast</a:t>
            </a:r>
          </a:p>
          <a:p>
            <a:pPr marL="342900" indent="-342900">
              <a:buFont typeface="Wingdings" panose="05000000000000000000" pitchFamily="2" charset="2"/>
              <a:buChar char="ü"/>
            </a:pPr>
            <a:r>
              <a:rPr lang="en-US" sz="2000" dirty="0"/>
              <a:t>Give written notes about important things</a:t>
            </a:r>
          </a:p>
          <a:p>
            <a:pPr marL="342900" indent="-342900">
              <a:buFont typeface="Wingdings" panose="05000000000000000000" pitchFamily="2" charset="2"/>
              <a:buChar char="ü"/>
            </a:pPr>
            <a:r>
              <a:rPr lang="en-US" sz="2000" dirty="0"/>
              <a:t>Substantiate what you say with body language and facial expressions</a:t>
            </a:r>
          </a:p>
          <a:p>
            <a:pPr marL="342900" indent="-342900">
              <a:buFont typeface="Wingdings" panose="05000000000000000000" pitchFamily="2" charset="2"/>
              <a:buChar char="ü"/>
            </a:pPr>
            <a:r>
              <a:rPr lang="en-US" sz="2000" dirty="0"/>
              <a:t>Repeat several times, reformulate or write down if you see that your colleague has not understood what you are saying </a:t>
            </a:r>
          </a:p>
          <a:p>
            <a:pPr marL="342900" indent="-342900">
              <a:buFont typeface="Wingdings" panose="05000000000000000000" pitchFamily="2" charset="2"/>
              <a:buChar char="ü"/>
            </a:pPr>
            <a:r>
              <a:rPr lang="en-US" sz="2000" dirty="0"/>
              <a:t>Be patient. Do not say "forget it" or show irritation if you have to repeat many times. One who is hearing impaired uses a lot of </a:t>
            </a:r>
            <a:r>
              <a:rPr lang="en-US" sz="2000" u="sng" dirty="0"/>
              <a:t>energy </a:t>
            </a:r>
            <a:r>
              <a:rPr lang="en-US" sz="2000" dirty="0"/>
              <a:t>to hear what is being said, give him or her a chance to get involved.“</a:t>
            </a:r>
          </a:p>
          <a:p>
            <a:pPr marL="0" indent="0"/>
            <a:endParaRPr lang="nb-NO" sz="2000" dirty="0"/>
          </a:p>
          <a:p>
            <a:r>
              <a:rPr lang="nb-NO" sz="2000" b="0" dirty="0">
                <a:hlinkClick r:id="rId2"/>
              </a:rPr>
              <a:t>https://www.hlf.no/horsel/yrkesaktiv-og-horselshemmet/</a:t>
            </a:r>
            <a:endParaRPr lang="nb-NO" sz="2000" b="0" dirty="0"/>
          </a:p>
          <a:p>
            <a:pPr marL="342900" indent="-342900">
              <a:buFont typeface="Wingdings" panose="05000000000000000000" pitchFamily="2" charset="2"/>
              <a:buChar char="ü"/>
            </a:pPr>
            <a:endParaRPr lang="nb-NO" sz="2400" dirty="0"/>
          </a:p>
        </p:txBody>
      </p:sp>
    </p:spTree>
    <p:extLst>
      <p:ext uri="{BB962C8B-B14F-4D97-AF65-F5344CB8AC3E}">
        <p14:creationId xmlns:p14="http://schemas.microsoft.com/office/powerpoint/2010/main" val="4194953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nb-NO" dirty="0"/>
          </a:p>
        </p:txBody>
      </p:sp>
      <p:sp>
        <p:nvSpPr>
          <p:cNvPr id="3" name="Content Placeholder 2"/>
          <p:cNvSpPr>
            <a:spLocks noGrp="1"/>
          </p:cNvSpPr>
          <p:nvPr>
            <p:ph idx="1"/>
          </p:nvPr>
        </p:nvSpPr>
        <p:spPr>
          <a:xfrm>
            <a:off x="2534811" y="2138245"/>
            <a:ext cx="7283891" cy="3143969"/>
          </a:xfrm>
        </p:spPr>
        <p:txBody>
          <a:bodyPr/>
          <a:lstStyle/>
          <a:p>
            <a:pPr marL="514350" indent="-514350">
              <a:buFont typeface="+mj-lt"/>
              <a:buAutoNum type="arabicPeriod"/>
            </a:pPr>
            <a:r>
              <a:rPr lang="nb-NO" dirty="0"/>
              <a:t>INTRODUCTION</a:t>
            </a:r>
          </a:p>
          <a:p>
            <a:pPr marL="514350" indent="-514350">
              <a:buFont typeface="+mj-lt"/>
              <a:buAutoNum type="arabicPeriod"/>
            </a:pPr>
            <a:r>
              <a:rPr lang="nb-NO" dirty="0"/>
              <a:t>VIDEO</a:t>
            </a:r>
          </a:p>
          <a:p>
            <a:pPr marL="514350" indent="-514350">
              <a:buFont typeface="+mj-lt"/>
              <a:buAutoNum type="arabicPeriod"/>
            </a:pPr>
            <a:r>
              <a:rPr lang="nb-NO" dirty="0"/>
              <a:t>QUESTIONS &amp; DISCUSSION</a:t>
            </a:r>
          </a:p>
          <a:p>
            <a:pPr marL="514350" indent="-514350">
              <a:buFont typeface="+mj-lt"/>
              <a:buAutoNum type="arabicPeriod"/>
            </a:pPr>
            <a:r>
              <a:rPr lang="nb-NO" dirty="0"/>
              <a:t>LEARN MORE</a:t>
            </a:r>
          </a:p>
          <a:p>
            <a:pPr marL="514350" indent="-514350">
              <a:buFont typeface="+mj-lt"/>
              <a:buAutoNum type="arabicPeriod"/>
            </a:pPr>
            <a:r>
              <a:rPr lang="nb-NO" dirty="0"/>
              <a:t>SHARE &amp; FEEDBACKS</a:t>
            </a:r>
          </a:p>
        </p:txBody>
      </p:sp>
    </p:spTree>
    <p:extLst>
      <p:ext uri="{BB962C8B-B14F-4D97-AF65-F5344CB8AC3E}">
        <p14:creationId xmlns:p14="http://schemas.microsoft.com/office/powerpoint/2010/main" val="311110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AC9BB-EA5F-474C-9782-A06C9FB6AF5D}"/>
              </a:ext>
            </a:extLst>
          </p:cNvPr>
          <p:cNvSpPr>
            <a:spLocks noGrp="1"/>
          </p:cNvSpPr>
          <p:nvPr>
            <p:ph type="title"/>
          </p:nvPr>
        </p:nvSpPr>
        <p:spPr/>
        <p:txBody>
          <a:bodyPr/>
          <a:lstStyle/>
          <a:p>
            <a:r>
              <a:rPr lang="en-US" dirty="0"/>
              <a:t>Introduction - Definition</a:t>
            </a:r>
          </a:p>
        </p:txBody>
      </p:sp>
      <p:sp>
        <p:nvSpPr>
          <p:cNvPr id="3" name="Content Placeholder 2">
            <a:extLst>
              <a:ext uri="{FF2B5EF4-FFF2-40B4-BE49-F238E27FC236}">
                <a16:creationId xmlns:a16="http://schemas.microsoft.com/office/drawing/2014/main" id="{962BF90C-1582-4030-A7C6-D323453DD1B4}"/>
              </a:ext>
            </a:extLst>
          </p:cNvPr>
          <p:cNvSpPr>
            <a:spLocks noGrp="1"/>
          </p:cNvSpPr>
          <p:nvPr>
            <p:ph idx="1"/>
          </p:nvPr>
        </p:nvSpPr>
        <p:spPr/>
        <p:txBody>
          <a:bodyPr/>
          <a:lstStyle/>
          <a:p>
            <a:r>
              <a:rPr lang="en-US" dirty="0"/>
              <a:t> “</a:t>
            </a:r>
            <a:r>
              <a:rPr lang="en-US" dirty="0">
                <a:solidFill>
                  <a:srgbClr val="FF0000"/>
                </a:solidFill>
              </a:rPr>
              <a:t>Persons with disabilities </a:t>
            </a:r>
            <a:r>
              <a:rPr lang="en-US" dirty="0"/>
              <a:t>include those who have long-term physical, mental, intellectual or sensory impairments which in interaction with various barriers may hinder their full and effective participation in society on an equal basis with others.”</a:t>
            </a:r>
          </a:p>
          <a:p>
            <a:endParaRPr lang="en-US" dirty="0"/>
          </a:p>
          <a:p>
            <a:r>
              <a:rPr lang="en-US" dirty="0"/>
              <a:t>(UN Convention on the Rights of Persons with Disabilities)</a:t>
            </a:r>
          </a:p>
          <a:p>
            <a:endParaRPr lang="en-US" dirty="0"/>
          </a:p>
          <a:p>
            <a:endParaRPr lang="en-US" dirty="0"/>
          </a:p>
        </p:txBody>
      </p:sp>
    </p:spTree>
    <p:extLst>
      <p:ext uri="{BB962C8B-B14F-4D97-AF65-F5344CB8AC3E}">
        <p14:creationId xmlns:p14="http://schemas.microsoft.com/office/powerpoint/2010/main" val="1440463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Introduction - Background</a:t>
            </a:r>
          </a:p>
        </p:txBody>
      </p:sp>
      <p:sp>
        <p:nvSpPr>
          <p:cNvPr id="3" name="Content Placeholder 2"/>
          <p:cNvSpPr>
            <a:spLocks noGrp="1"/>
          </p:cNvSpPr>
          <p:nvPr>
            <p:ph idx="1"/>
          </p:nvPr>
        </p:nvSpPr>
        <p:spPr>
          <a:xfrm>
            <a:off x="838200" y="1398113"/>
            <a:ext cx="10515600" cy="3859687"/>
          </a:xfrm>
        </p:spPr>
        <p:txBody>
          <a:bodyPr/>
          <a:lstStyle/>
          <a:p>
            <a:r>
              <a:rPr lang="nb-NO" dirty="0"/>
              <a:t>Different steps taken so far in MSF on inclusion of persons with disabilities:</a:t>
            </a:r>
          </a:p>
          <a:p>
            <a:pPr marL="457200" indent="-457200">
              <a:buFontTx/>
              <a:buChar char="-"/>
            </a:pPr>
            <a:r>
              <a:rPr lang="nb-NO" dirty="0"/>
              <a:t>The 2016 IGA Motion on inclusion of persons with disabilities (PWDs)</a:t>
            </a:r>
          </a:p>
          <a:p>
            <a:pPr marL="457200" indent="-457200">
              <a:buFontTx/>
              <a:buChar char="-"/>
            </a:pPr>
            <a:r>
              <a:rPr lang="nb-NO" dirty="0"/>
              <a:t>The 2018-2019 TIC project on Inclusion of PWDs and its portal</a:t>
            </a:r>
          </a:p>
          <a:p>
            <a:pPr marL="457200" indent="-457200">
              <a:buFontTx/>
              <a:buChar char="-"/>
            </a:pPr>
            <a:r>
              <a:rPr lang="nb-NO" dirty="0"/>
              <a:t>The April-May 2018 perception survey on inclusion of PWDs in our missions run by the TIC project</a:t>
            </a:r>
          </a:p>
          <a:p>
            <a:pPr marL="457200" indent="-457200">
              <a:buFontTx/>
              <a:buChar char="-"/>
            </a:pPr>
            <a:endParaRPr lang="nb-NO" dirty="0"/>
          </a:p>
          <a:p>
            <a:pPr marL="457200" indent="-457200">
              <a:buFontTx/>
              <a:buChar char="-"/>
            </a:pPr>
            <a:endParaRPr lang="nb-NO" dirty="0"/>
          </a:p>
        </p:txBody>
      </p:sp>
    </p:spTree>
    <p:extLst>
      <p:ext uri="{BB962C8B-B14F-4D97-AF65-F5344CB8AC3E}">
        <p14:creationId xmlns:p14="http://schemas.microsoft.com/office/powerpoint/2010/main" val="2913498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A97CE-A529-43CE-BF16-23C53A99C077}"/>
              </a:ext>
            </a:extLst>
          </p:cNvPr>
          <p:cNvSpPr>
            <a:spLocks noGrp="1"/>
          </p:cNvSpPr>
          <p:nvPr>
            <p:ph type="title"/>
          </p:nvPr>
        </p:nvSpPr>
        <p:spPr/>
        <p:txBody>
          <a:bodyPr/>
          <a:lstStyle/>
          <a:p>
            <a:r>
              <a:rPr lang="en-US" dirty="0"/>
              <a:t>Introduction - Background</a:t>
            </a:r>
          </a:p>
        </p:txBody>
      </p:sp>
      <p:sp>
        <p:nvSpPr>
          <p:cNvPr id="3" name="Content Placeholder 2">
            <a:extLst>
              <a:ext uri="{FF2B5EF4-FFF2-40B4-BE49-F238E27FC236}">
                <a16:creationId xmlns:a16="http://schemas.microsoft.com/office/drawing/2014/main" id="{D880EEBC-B214-404A-8213-521845951E51}"/>
              </a:ext>
            </a:extLst>
          </p:cNvPr>
          <p:cNvSpPr>
            <a:spLocks noGrp="1"/>
          </p:cNvSpPr>
          <p:nvPr>
            <p:ph idx="1"/>
          </p:nvPr>
        </p:nvSpPr>
        <p:spPr>
          <a:xfrm>
            <a:off x="1887522" y="1887523"/>
            <a:ext cx="9466277" cy="4731391"/>
          </a:xfrm>
        </p:spPr>
        <p:txBody>
          <a:bodyPr/>
          <a:lstStyle/>
          <a:p>
            <a:pPr marL="0" indent="0"/>
            <a:r>
              <a:rPr lang="en-US" i="1" dirty="0">
                <a:solidFill>
                  <a:schemeClr val="tx2"/>
                </a:solidFill>
                <a:cs typeface="Arial" panose="020B0604020202020204" pitchFamily="34" charset="0"/>
              </a:rPr>
              <a:t>Recognizing that persons with disabilities are often the most in need in regions where MSF works and that their exclusion may hamper our humanitarian identity and impartiality, MSF should:</a:t>
            </a:r>
          </a:p>
          <a:p>
            <a:pPr>
              <a:buFont typeface="Wingdings" panose="05000000000000000000" pitchFamily="2" charset="2"/>
              <a:buChar char="q"/>
            </a:pPr>
            <a:r>
              <a:rPr lang="en-US" i="1" dirty="0">
                <a:solidFill>
                  <a:schemeClr val="tx2"/>
                </a:solidFill>
                <a:cs typeface="Arial" panose="020B0604020202020204" pitchFamily="34" charset="0"/>
              </a:rPr>
              <a:t> Initiate actions to develop its awareness on this risk of exclusion of persons with disabilities,</a:t>
            </a:r>
          </a:p>
          <a:p>
            <a:pPr>
              <a:buFont typeface="Wingdings" panose="05000000000000000000" pitchFamily="2" charset="2"/>
              <a:buChar char="q"/>
            </a:pPr>
            <a:r>
              <a:rPr lang="en-US" i="1" dirty="0">
                <a:solidFill>
                  <a:schemeClr val="tx2"/>
                </a:solidFill>
                <a:cs typeface="Arial" panose="020B0604020202020204" pitchFamily="34" charset="0"/>
              </a:rPr>
              <a:t> Develop dialogue with organizations of persons with disabilities where/when possible,</a:t>
            </a:r>
          </a:p>
          <a:p>
            <a:pPr>
              <a:buFont typeface="Wingdings" panose="05000000000000000000" pitchFamily="2" charset="2"/>
              <a:buChar char="q"/>
            </a:pPr>
            <a:r>
              <a:rPr lang="en-US" i="1" dirty="0">
                <a:solidFill>
                  <a:schemeClr val="tx2"/>
                </a:solidFill>
                <a:cs typeface="Arial" panose="020B0604020202020204" pitchFamily="34" charset="0"/>
              </a:rPr>
              <a:t> Take in account accessibility to persons with disabilities of our facilities and of our communication materials.</a:t>
            </a:r>
          </a:p>
          <a:p>
            <a:endParaRPr lang="en-US" dirty="0"/>
          </a:p>
        </p:txBody>
      </p:sp>
      <p:sp>
        <p:nvSpPr>
          <p:cNvPr id="4" name="Content Placeholder 2">
            <a:extLst>
              <a:ext uri="{FF2B5EF4-FFF2-40B4-BE49-F238E27FC236}">
                <a16:creationId xmlns:a16="http://schemas.microsoft.com/office/drawing/2014/main" id="{D8E16291-5201-413F-8732-0057AEB9AF1D}"/>
              </a:ext>
            </a:extLst>
          </p:cNvPr>
          <p:cNvSpPr txBox="1">
            <a:spLocks/>
          </p:cNvSpPr>
          <p:nvPr/>
        </p:nvSpPr>
        <p:spPr bwMode="auto">
          <a:xfrm>
            <a:off x="827013" y="1092303"/>
            <a:ext cx="10526786" cy="652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marR="0" indent="-228600" algn="l" defTabSz="914400" rtl="0" eaLnBrk="1" fontAlgn="auto" latinLnBrk="0" hangingPunct="1">
              <a:lnSpc>
                <a:spcPct val="90000"/>
              </a:lnSpc>
              <a:spcBef>
                <a:spcPts val="1000"/>
              </a:spcBef>
              <a:spcAft>
                <a:spcPts val="0"/>
              </a:spcAft>
              <a:buClrTx/>
              <a:buSzTx/>
              <a:buFont typeface="Arial"/>
              <a:buNone/>
              <a:tabLst/>
              <a:defRPr sz="2800" b="1" i="0" kern="1200">
                <a:solidFill>
                  <a:schemeClr val="tx1"/>
                </a:solidFill>
                <a:latin typeface="Open Sans" charset="0"/>
                <a:ea typeface="Open Sans" charset="0"/>
                <a:cs typeface="Open Sans"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r>
              <a:rPr lang="en-US" i="1" dirty="0">
                <a:solidFill>
                  <a:schemeClr val="tx2"/>
                </a:solidFill>
                <a:cs typeface="Arial" panose="020B0604020202020204" pitchFamily="34" charset="0"/>
              </a:rPr>
              <a:t>2016 Motion on inclusion of persons with disabilities in MSF</a:t>
            </a:r>
            <a:endParaRPr lang="en-US" dirty="0"/>
          </a:p>
        </p:txBody>
      </p:sp>
    </p:spTree>
    <p:extLst>
      <p:ext uri="{BB962C8B-B14F-4D97-AF65-F5344CB8AC3E}">
        <p14:creationId xmlns:p14="http://schemas.microsoft.com/office/powerpoint/2010/main" val="306861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7F16-D42F-4383-A368-E0180A167EBC}"/>
              </a:ext>
            </a:extLst>
          </p:cNvPr>
          <p:cNvSpPr>
            <a:spLocks noGrp="1"/>
          </p:cNvSpPr>
          <p:nvPr>
            <p:ph type="title"/>
          </p:nvPr>
        </p:nvSpPr>
        <p:spPr/>
        <p:txBody>
          <a:bodyPr/>
          <a:lstStyle/>
          <a:p>
            <a:r>
              <a:rPr lang="en-US" dirty="0"/>
              <a:t>Introduction - Background</a:t>
            </a:r>
          </a:p>
        </p:txBody>
      </p:sp>
      <p:sp>
        <p:nvSpPr>
          <p:cNvPr id="3" name="Content Placeholder 2">
            <a:extLst>
              <a:ext uri="{FF2B5EF4-FFF2-40B4-BE49-F238E27FC236}">
                <a16:creationId xmlns:a16="http://schemas.microsoft.com/office/drawing/2014/main" id="{3C3A60E8-CFD4-4E9B-8EF1-EE8741A52456}"/>
              </a:ext>
            </a:extLst>
          </p:cNvPr>
          <p:cNvSpPr>
            <a:spLocks noGrp="1"/>
          </p:cNvSpPr>
          <p:nvPr>
            <p:ph idx="1"/>
          </p:nvPr>
        </p:nvSpPr>
        <p:spPr>
          <a:xfrm>
            <a:off x="838200" y="1398113"/>
            <a:ext cx="10515600" cy="4608404"/>
          </a:xfrm>
        </p:spPr>
        <p:txBody>
          <a:bodyPr/>
          <a:lstStyle/>
          <a:p>
            <a:endParaRPr lang="en-US"/>
          </a:p>
        </p:txBody>
      </p:sp>
      <p:graphicFrame>
        <p:nvGraphicFramePr>
          <p:cNvPr id="4" name="Table 3">
            <a:extLst>
              <a:ext uri="{FF2B5EF4-FFF2-40B4-BE49-F238E27FC236}">
                <a16:creationId xmlns:a16="http://schemas.microsoft.com/office/drawing/2014/main" id="{CA957EA6-5E91-49FE-8E9C-DCAA62CBCF24}"/>
              </a:ext>
            </a:extLst>
          </p:cNvPr>
          <p:cNvGraphicFramePr>
            <a:graphicFrameLocks noGrp="1"/>
          </p:cNvGraphicFramePr>
          <p:nvPr>
            <p:extLst>
              <p:ext uri="{D42A27DB-BD31-4B8C-83A1-F6EECF244321}">
                <p14:modId xmlns:p14="http://schemas.microsoft.com/office/powerpoint/2010/main" val="2459395069"/>
              </p:ext>
            </p:extLst>
          </p:nvPr>
        </p:nvGraphicFramePr>
        <p:xfrm>
          <a:off x="2123536" y="2556188"/>
          <a:ext cx="7944927" cy="2830437"/>
        </p:xfrm>
        <a:graphic>
          <a:graphicData uri="http://schemas.openxmlformats.org/drawingml/2006/table">
            <a:tbl>
              <a:tblPr firstRow="1" firstCol="1" bandRow="1">
                <a:tableStyleId>{BC89EF96-8CEA-46FF-86C4-4CE0E7609802}</a:tableStyleId>
              </a:tblPr>
              <a:tblGrid>
                <a:gridCol w="1991054">
                  <a:extLst>
                    <a:ext uri="{9D8B030D-6E8A-4147-A177-3AD203B41FA5}">
                      <a16:colId xmlns:a16="http://schemas.microsoft.com/office/drawing/2014/main" val="20000"/>
                    </a:ext>
                  </a:extLst>
                </a:gridCol>
                <a:gridCol w="1974396">
                  <a:extLst>
                    <a:ext uri="{9D8B030D-6E8A-4147-A177-3AD203B41FA5}">
                      <a16:colId xmlns:a16="http://schemas.microsoft.com/office/drawing/2014/main" val="20001"/>
                    </a:ext>
                  </a:extLst>
                </a:gridCol>
                <a:gridCol w="1983163">
                  <a:extLst>
                    <a:ext uri="{9D8B030D-6E8A-4147-A177-3AD203B41FA5}">
                      <a16:colId xmlns:a16="http://schemas.microsoft.com/office/drawing/2014/main" val="20002"/>
                    </a:ext>
                  </a:extLst>
                </a:gridCol>
                <a:gridCol w="1996314">
                  <a:extLst>
                    <a:ext uri="{9D8B030D-6E8A-4147-A177-3AD203B41FA5}">
                      <a16:colId xmlns:a16="http://schemas.microsoft.com/office/drawing/2014/main" val="20003"/>
                    </a:ext>
                  </a:extLst>
                </a:gridCol>
              </a:tblGrid>
              <a:tr h="601532">
                <a:tc gridSpan="4">
                  <a:txBody>
                    <a:bodyPr/>
                    <a:lstStyle/>
                    <a:p>
                      <a:pPr>
                        <a:lnSpc>
                          <a:spcPct val="107000"/>
                        </a:lnSpc>
                        <a:spcAft>
                          <a:spcPts val="0"/>
                        </a:spcAft>
                      </a:pPr>
                      <a:r>
                        <a:rPr lang="en-US" sz="1800" dirty="0">
                          <a:effectLst/>
                        </a:rPr>
                        <a:t>Results Voting 2016 – Motion on inclusion of persons with disabilities in MSF</a:t>
                      </a: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0"/>
                  </a:ext>
                </a:extLst>
              </a:tr>
              <a:tr h="401511">
                <a:tc>
                  <a:txBody>
                    <a:bodyPr/>
                    <a:lstStyle/>
                    <a:p>
                      <a:pPr>
                        <a:lnSpc>
                          <a:spcPct val="107000"/>
                        </a:lnSpc>
                        <a:spcAft>
                          <a:spcPts val="0"/>
                        </a:spcAft>
                      </a:pPr>
                      <a:r>
                        <a:rPr lang="en-US" sz="1800">
                          <a:effectLst/>
                        </a:rPr>
                        <a:t> </a:t>
                      </a:r>
                      <a:endParaRPr lang="nb-NO"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In favor </a:t>
                      </a:r>
                      <a:endParaRPr lang="nb-NO" sz="2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Against</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Abstention</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01511">
                <a:tc>
                  <a:txBody>
                    <a:bodyPr/>
                    <a:lstStyle/>
                    <a:p>
                      <a:pPr>
                        <a:lnSpc>
                          <a:spcPct val="107000"/>
                        </a:lnSpc>
                        <a:spcAft>
                          <a:spcPts val="0"/>
                        </a:spcAft>
                      </a:pPr>
                      <a:r>
                        <a:rPr lang="en-US" sz="1800">
                          <a:effectLst/>
                        </a:rPr>
                        <a:t>IGA 2016</a:t>
                      </a:r>
                      <a:endParaRPr lang="nb-NO"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dirty="0">
                          <a:effectLst/>
                        </a:rPr>
                        <a:t>39</a:t>
                      </a:r>
                      <a:endParaRPr lang="nb-NO" sz="2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dirty="0">
                          <a:effectLst/>
                        </a:rPr>
                        <a:t>1</a:t>
                      </a:r>
                      <a:endParaRPr lang="nb-NO"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2</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601532">
                <a:tc>
                  <a:txBody>
                    <a:bodyPr/>
                    <a:lstStyle/>
                    <a:p>
                      <a:pPr>
                        <a:lnSpc>
                          <a:spcPct val="107000"/>
                        </a:lnSpc>
                        <a:spcAft>
                          <a:spcPts val="0"/>
                        </a:spcAft>
                      </a:pPr>
                      <a:r>
                        <a:rPr lang="en-US" sz="1800">
                          <a:effectLst/>
                        </a:rPr>
                        <a:t>OCB Gathering 2016</a:t>
                      </a:r>
                      <a:endParaRPr lang="nb-NO"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272</a:t>
                      </a:r>
                      <a:endParaRPr lang="nb-NO" sz="2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13</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44</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824351">
                <a:tc>
                  <a:txBody>
                    <a:bodyPr/>
                    <a:lstStyle/>
                    <a:p>
                      <a:pPr>
                        <a:lnSpc>
                          <a:spcPct val="107000"/>
                        </a:lnSpc>
                        <a:spcAft>
                          <a:spcPts val="0"/>
                        </a:spcAft>
                      </a:pPr>
                      <a:r>
                        <a:rPr lang="en-US" sz="1800">
                          <a:effectLst/>
                        </a:rPr>
                        <a:t>MSF Nordic GA 2016</a:t>
                      </a:r>
                      <a:endParaRPr lang="nb-NO"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137</a:t>
                      </a:r>
                      <a:endParaRPr lang="nb-NO" sz="2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a:effectLst/>
                        </a:rPr>
                        <a:t>7</a:t>
                      </a:r>
                      <a:endParaRPr lang="nb-NO"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400" dirty="0">
                          <a:effectLst/>
                        </a:rPr>
                        <a:t>6</a:t>
                      </a:r>
                      <a:endParaRPr lang="nb-NO"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13218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Introduction - Background</a:t>
            </a:r>
          </a:p>
        </p:txBody>
      </p:sp>
      <p:sp>
        <p:nvSpPr>
          <p:cNvPr id="3" name="Content Placeholder 2"/>
          <p:cNvSpPr>
            <a:spLocks noGrp="1"/>
          </p:cNvSpPr>
          <p:nvPr>
            <p:ph idx="1"/>
          </p:nvPr>
        </p:nvSpPr>
        <p:spPr>
          <a:xfrm>
            <a:off x="838200" y="950026"/>
            <a:ext cx="10515600" cy="5624510"/>
          </a:xfrm>
        </p:spPr>
        <p:txBody>
          <a:bodyPr/>
          <a:lstStyle/>
          <a:p>
            <a:pPr lvl="0"/>
            <a:r>
              <a:rPr lang="en-US" sz="2000" dirty="0"/>
              <a:t>The </a:t>
            </a:r>
            <a:r>
              <a:rPr lang="en-US" sz="2000" u="sng" dirty="0"/>
              <a:t>TIC*</a:t>
            </a:r>
            <a:r>
              <a:rPr lang="en-US" sz="2000" dirty="0"/>
              <a:t> project on inclusion of persons with disabilities (1.1.2018-30.06.2019)</a:t>
            </a:r>
          </a:p>
          <a:p>
            <a:pPr lvl="0"/>
            <a:endParaRPr lang="en-US" sz="2000" dirty="0"/>
          </a:p>
          <a:p>
            <a:pPr marL="457200" lvl="0" indent="-457200">
              <a:buFontTx/>
              <a:buChar char="-"/>
            </a:pPr>
            <a:r>
              <a:rPr lang="en-US" sz="2000" dirty="0"/>
              <a:t>Meant to facilitate the implementation of the motion</a:t>
            </a:r>
          </a:p>
          <a:p>
            <a:pPr marL="457200" lvl="0" indent="-457200">
              <a:buFontTx/>
              <a:buChar char="-"/>
            </a:pPr>
            <a:r>
              <a:rPr lang="en-US" sz="2000" dirty="0"/>
              <a:t>Vision to “transform MSF into an organization more inclusive of persons with disabilities in its structure and action”. </a:t>
            </a:r>
          </a:p>
          <a:p>
            <a:pPr marL="457200" lvl="0" indent="-457200">
              <a:buFontTx/>
              <a:buChar char="-"/>
            </a:pPr>
            <a:r>
              <a:rPr lang="en-US" sz="2000" dirty="0"/>
              <a:t>This project is developing, gathering and promoting materials of relevance to raise awareness on what barriers persons with disabilities are facing and how to practically become more inclusive of persons with disabilities in our organization and missions. </a:t>
            </a:r>
          </a:p>
          <a:p>
            <a:pPr marL="457200" lvl="0" indent="-457200">
              <a:buFontTx/>
              <a:buChar char="-"/>
            </a:pPr>
            <a:r>
              <a:rPr lang="en-US" sz="2000" dirty="0"/>
              <a:t>All key materials are gathered in a single </a:t>
            </a:r>
            <a:r>
              <a:rPr lang="en-US" sz="2000" u="sng" dirty="0"/>
              <a:t>portal:</a:t>
            </a:r>
            <a:r>
              <a:rPr lang="en-US" sz="2000" dirty="0"/>
              <a:t> </a:t>
            </a:r>
            <a:r>
              <a:rPr lang="en-US" sz="2000" dirty="0">
                <a:hlinkClick r:id="rId2"/>
              </a:rPr>
              <a:t>http://disabilityinclusion.msf.org/</a:t>
            </a:r>
            <a:endParaRPr lang="nb-NO" sz="2000" dirty="0"/>
          </a:p>
          <a:p>
            <a:pPr marL="457200" lvl="0" indent="-457200">
              <a:buFontTx/>
              <a:buChar char="-"/>
            </a:pPr>
            <a:r>
              <a:rPr lang="en-US" sz="2000" dirty="0"/>
              <a:t>This project run also a perception survey on inclusion of PWDs in our mission towards the national and international staff in the overall MSF movement in April-May 2018. </a:t>
            </a:r>
            <a:endParaRPr lang="nb-NO" dirty="0"/>
          </a:p>
          <a:p>
            <a:pPr marL="285750" indent="-285750">
              <a:buFont typeface="Arial" panose="020B0604020202020204" pitchFamily="34" charset="0"/>
              <a:buChar char="•"/>
            </a:pPr>
            <a:r>
              <a:rPr lang="nb-NO" sz="1600" dirty="0"/>
              <a:t>TIC </a:t>
            </a:r>
            <a:r>
              <a:rPr lang="en-US" sz="1600" dirty="0"/>
              <a:t>(Transformational Investment capacity): a newly established committee in MSF to promote transformation of the organization to better respond to the challenges of today and tomorrow. </a:t>
            </a:r>
            <a:r>
              <a:rPr lang="en-US" sz="1600" dirty="0">
                <a:hlinkClick r:id="rId3"/>
              </a:rPr>
              <a:t>http://msf-transformation.org/</a:t>
            </a:r>
            <a:endParaRPr lang="en-US" sz="1600" dirty="0"/>
          </a:p>
          <a:p>
            <a:pPr marL="0" indent="0"/>
            <a:endParaRPr lang="en-US" sz="1600" dirty="0"/>
          </a:p>
          <a:p>
            <a:pPr marL="0" indent="0"/>
            <a:r>
              <a:rPr lang="en-US" sz="1600" dirty="0"/>
              <a:t>	</a:t>
            </a:r>
            <a:endParaRPr lang="en-US" sz="1200" dirty="0"/>
          </a:p>
          <a:p>
            <a:endParaRPr lang="nb-NO" sz="1600" dirty="0"/>
          </a:p>
        </p:txBody>
      </p:sp>
    </p:spTree>
    <p:extLst>
      <p:ext uri="{BB962C8B-B14F-4D97-AF65-F5344CB8AC3E}">
        <p14:creationId xmlns:p14="http://schemas.microsoft.com/office/powerpoint/2010/main" val="1628504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Introduction - Background</a:t>
            </a:r>
          </a:p>
        </p:txBody>
      </p:sp>
      <p:sp>
        <p:nvSpPr>
          <p:cNvPr id="3" name="Content Placeholder 2"/>
          <p:cNvSpPr>
            <a:spLocks noGrp="1"/>
          </p:cNvSpPr>
          <p:nvPr>
            <p:ph idx="1"/>
          </p:nvPr>
        </p:nvSpPr>
        <p:spPr>
          <a:xfrm>
            <a:off x="838200" y="1443803"/>
            <a:ext cx="10317480" cy="3430038"/>
          </a:xfrm>
        </p:spPr>
        <p:txBody>
          <a:bodyPr/>
          <a:lstStyle/>
          <a:p>
            <a:pPr marL="0" indent="0"/>
            <a:r>
              <a:rPr lang="nb-NO" sz="2400" b="0" dirty="0">
                <a:solidFill>
                  <a:srgbClr val="FF0000"/>
                </a:solidFill>
              </a:rPr>
              <a:t>Some conclusions from the survey (April-may 2018)</a:t>
            </a:r>
          </a:p>
          <a:p>
            <a:pPr marL="457200" lvl="0" indent="-457200">
              <a:buFontTx/>
              <a:buChar char="-"/>
            </a:pPr>
            <a:r>
              <a:rPr lang="en-US" sz="2400" dirty="0"/>
              <a:t>Target group: national and international staff in mission in 2015-2017; 239 responses.</a:t>
            </a:r>
          </a:p>
          <a:p>
            <a:pPr marL="457200" lvl="0" indent="-457200">
              <a:buFontTx/>
              <a:buChar char="-"/>
            </a:pPr>
            <a:r>
              <a:rPr lang="en-US" sz="2400" dirty="0"/>
              <a:t>About 60% of MSF international staff and 80% of MSF national staff believes more should have been done when it comes to inclusion in their last assignment. </a:t>
            </a:r>
            <a:endParaRPr lang="nb-NO" sz="2400" dirty="0"/>
          </a:p>
          <a:p>
            <a:pPr marL="457200" indent="-457200">
              <a:buFont typeface="Wingdings" panose="05000000000000000000" pitchFamily="2" charset="2"/>
              <a:buChar char="ü"/>
            </a:pPr>
            <a:r>
              <a:rPr lang="nb-NO" sz="2400" b="0" dirty="0"/>
              <a:t>Small actions can make a difference</a:t>
            </a:r>
          </a:p>
          <a:p>
            <a:pPr marL="457200" indent="-457200">
              <a:buFont typeface="Wingdings" panose="05000000000000000000" pitchFamily="2" charset="2"/>
              <a:buChar char="ü"/>
            </a:pPr>
            <a:r>
              <a:rPr lang="nb-NO" sz="2400" b="0" dirty="0"/>
              <a:t>More discussions should have taken place in the missions</a:t>
            </a:r>
          </a:p>
          <a:p>
            <a:endParaRPr lang="nb-NO" sz="2400" b="0" dirty="0"/>
          </a:p>
        </p:txBody>
      </p:sp>
    </p:spTree>
    <p:extLst>
      <p:ext uri="{BB962C8B-B14F-4D97-AF65-F5344CB8AC3E}">
        <p14:creationId xmlns:p14="http://schemas.microsoft.com/office/powerpoint/2010/main" val="935135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4863"/>
            <a:ext cx="12192000" cy="950025"/>
          </a:xfrm>
        </p:spPr>
        <p:txBody>
          <a:bodyPr/>
          <a:lstStyle/>
          <a:p>
            <a:r>
              <a:rPr lang="nb-NO" dirty="0"/>
              <a:t>Video</a:t>
            </a:r>
          </a:p>
        </p:txBody>
      </p:sp>
      <p:sp>
        <p:nvSpPr>
          <p:cNvPr id="3" name="Content Placeholder 2"/>
          <p:cNvSpPr>
            <a:spLocks noGrp="1"/>
          </p:cNvSpPr>
          <p:nvPr>
            <p:ph idx="1"/>
          </p:nvPr>
        </p:nvSpPr>
        <p:spPr>
          <a:xfrm>
            <a:off x="838200" y="1901033"/>
            <a:ext cx="10515600" cy="3365911"/>
          </a:xfrm>
        </p:spPr>
        <p:txBody>
          <a:bodyPr/>
          <a:lstStyle/>
          <a:p>
            <a:r>
              <a:rPr lang="nb-NO" dirty="0"/>
              <a:t>Why is it important for MSF to develop awareness on inclusion of </a:t>
            </a:r>
            <a:r>
              <a:rPr lang="nb-NO" dirty="0" err="1"/>
              <a:t>PWDs</a:t>
            </a:r>
            <a:r>
              <a:rPr lang="nb-NO" dirty="0"/>
              <a:t>?</a:t>
            </a:r>
          </a:p>
          <a:p>
            <a:r>
              <a:rPr lang="nb-NO" dirty="0"/>
              <a:t>And How to be more </a:t>
            </a:r>
            <a:r>
              <a:rPr lang="nb-NO" dirty="0" err="1"/>
              <a:t>inclusive</a:t>
            </a:r>
            <a:r>
              <a:rPr lang="nb-NO" dirty="0"/>
              <a:t>?</a:t>
            </a:r>
          </a:p>
          <a:p>
            <a:endParaRPr lang="nb-NO" dirty="0"/>
          </a:p>
          <a:p>
            <a:r>
              <a:rPr lang="nb-NO" sz="2000" b="0" u="sng" dirty="0">
                <a:hlinkClick r:id="rId2"/>
              </a:rPr>
              <a:t>https://youtu.be/i4VerdEEOLo</a:t>
            </a:r>
            <a:endParaRPr lang="nb-NO" sz="2000" b="0" dirty="0"/>
          </a:p>
          <a:p>
            <a:r>
              <a:rPr lang="nb-NO" dirty="0"/>
              <a:t> </a:t>
            </a:r>
          </a:p>
          <a:p>
            <a:endParaRPr lang="nb-NO" dirty="0"/>
          </a:p>
        </p:txBody>
      </p:sp>
    </p:spTree>
    <p:extLst>
      <p:ext uri="{BB962C8B-B14F-4D97-AF65-F5344CB8AC3E}">
        <p14:creationId xmlns:p14="http://schemas.microsoft.com/office/powerpoint/2010/main" val="3691567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1D42A65-9D35-7D45-99E6-5C814C06CF5B}" vid="{B10D30E7-0C0C-F647-BD44-57C34928904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B8797264BB976B4B8B2203988B6225B7" ma:contentTypeVersion="13" ma:contentTypeDescription="Luo uusi asiakirja." ma:contentTypeScope="" ma:versionID="f05dc2c5b6b533b2d83889ad445d8954">
  <xsd:schema xmlns:xsd="http://www.w3.org/2001/XMLSchema" xmlns:xs="http://www.w3.org/2001/XMLSchema" xmlns:p="http://schemas.microsoft.com/office/2006/metadata/properties" xmlns:ns2="4878bf53-f75e-46e5-8e2d-e85bfaa4478c" xmlns:ns3="24d93542-cc8f-4dcd-aee6-f1ffe0dbf8a7" targetNamespace="http://schemas.microsoft.com/office/2006/metadata/properties" ma:root="true" ma:fieldsID="0868e14cb0bbad377136b5a569cf7996" ns2:_="" ns3:_="">
    <xsd:import namespace="4878bf53-f75e-46e5-8e2d-e85bfaa4478c"/>
    <xsd:import namespace="24d93542-cc8f-4dcd-aee6-f1ffe0dbf8a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8bf53-f75e-46e5-8e2d-e85bfaa4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4d93542-cc8f-4dcd-aee6-f1ffe0dbf8a7"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555A7E-8E12-41FF-8340-302BE0CF0EDE}"/>
</file>

<file path=customXml/itemProps2.xml><?xml version="1.0" encoding="utf-8"?>
<ds:datastoreItem xmlns:ds="http://schemas.openxmlformats.org/officeDocument/2006/customXml" ds:itemID="{6568D6DE-A18D-44CD-AE8C-5E12E646E067}">
  <ds:schemaRefs>
    <ds:schemaRef ds:uri="http://purl.org/dc/dcmitype/"/>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d5e9f8e6-c5dc-4c24-8ff9-25324e3b51f4"/>
    <ds:schemaRef ds:uri="http://purl.org/dc/terms/"/>
    <ds:schemaRef ds:uri="http://schemas.microsoft.com/office/infopath/2007/PartnerControls"/>
    <ds:schemaRef ds:uri="b5aab738-2f7d-4cde-8d2b-eeae14c19eed"/>
    <ds:schemaRef ds:uri="http://www.w3.org/XML/1998/namespace"/>
  </ds:schemaRefs>
</ds:datastoreItem>
</file>

<file path=customXml/itemProps3.xml><?xml version="1.0" encoding="utf-8"?>
<ds:datastoreItem xmlns:ds="http://schemas.openxmlformats.org/officeDocument/2006/customXml" ds:itemID="{EE8B9149-12F4-4D12-9098-733DB36AC5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Jack</Template>
  <TotalTime>2139</TotalTime>
  <Words>752</Words>
  <Application>Microsoft Office PowerPoint</Application>
  <PresentationFormat>Widescreen</PresentationFormat>
  <Paragraphs>100</Paragraphs>
  <Slides>14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Open Sans</vt:lpstr>
      <vt:lpstr>Open Sans Extrabold</vt:lpstr>
      <vt:lpstr>Stone Sans II ITC Std Bk</vt:lpstr>
      <vt:lpstr>Times New Roman</vt:lpstr>
      <vt:lpstr>Wingdings</vt:lpstr>
      <vt:lpstr>Office Theme</vt:lpstr>
      <vt:lpstr> </vt:lpstr>
      <vt:lpstr>PowerPoint Presentation</vt:lpstr>
      <vt:lpstr>Introduction - Definition</vt:lpstr>
      <vt:lpstr>Introduction - Background</vt:lpstr>
      <vt:lpstr>Introduction - Background</vt:lpstr>
      <vt:lpstr>Introduction - Background</vt:lpstr>
      <vt:lpstr>Introduction - Background</vt:lpstr>
      <vt:lpstr>Introduction - Background</vt:lpstr>
      <vt:lpstr>Video</vt:lpstr>
      <vt:lpstr>Questions and discussion</vt:lpstr>
      <vt:lpstr>PowerPoint Presentation</vt:lpstr>
      <vt:lpstr>Thank you</vt:lpstr>
      <vt:lpstr>Tips</vt:lpstr>
      <vt:lpstr>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OVERSKRIFT</dc:title>
  <dc:creator>Tor Øverbø</dc:creator>
  <cp:lastModifiedBy>Anna Fliflet</cp:lastModifiedBy>
  <cp:revision>291</cp:revision>
  <cp:lastPrinted>2018-06-26T11:30:35Z</cp:lastPrinted>
  <dcterms:created xsi:type="dcterms:W3CDTF">2017-08-10T11:37:42Z</dcterms:created>
  <dcterms:modified xsi:type="dcterms:W3CDTF">2019-12-18T15:05:34Z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0x010100B8797264BB976B4B8B2203988B6225B7</vt:lpwstr>
  </property>
</Properties>
</file>